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14/02/1440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7D134BF-12EC-4B18-AC90-582B8DDBE137}" type="datetimeFigureOut">
              <a:rPr lang="ar-IQ" smtClean="0"/>
              <a:t>14/02/1440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D134BF-12EC-4B18-AC90-582B8DDBE137}" type="datetimeFigureOut">
              <a:rPr lang="ar-IQ" smtClean="0"/>
              <a:t>14/02/1440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7D134BF-12EC-4B18-AC90-582B8DDBE137}" type="datetimeFigureOut">
              <a:rPr lang="ar-IQ" smtClean="0"/>
              <a:t>14/02/1440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94B3AD-B085-4BE1-AAA6-EFC0BE9A0ADF}"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1628800"/>
            <a:ext cx="7128792" cy="2808312"/>
          </a:xfrm>
        </p:spPr>
        <p:txBody>
          <a:bodyPr>
            <a:noAutofit/>
          </a:bodyPr>
          <a:lstStyle/>
          <a:p>
            <a:pPr>
              <a:lnSpc>
                <a:spcPct val="115000"/>
              </a:lnSpc>
            </a:pPr>
            <a:r>
              <a:rPr lang="en-US" sz="2400" dirty="0">
                <a:ea typeface="Calibri"/>
                <a:cs typeface="Arial"/>
              </a:rPr>
              <a:t/>
            </a:r>
            <a:br>
              <a:rPr lang="en-US" sz="2400" dirty="0">
                <a:ea typeface="Calibri"/>
                <a:cs typeface="Arial"/>
              </a:rPr>
            </a:br>
            <a:r>
              <a:rPr lang="ar-IQ" sz="2400" dirty="0" smtClean="0">
                <a:effectLst/>
                <a:latin typeface="Simplified Arabic"/>
                <a:ea typeface="Calibri"/>
                <a:cs typeface="Ali-A-Samik"/>
              </a:rPr>
              <a:t>لمحة تاريخة عن نشأة الارشاد النفسي</a:t>
            </a:r>
            <a:r>
              <a:rPr lang="en-US" sz="2400" dirty="0">
                <a:ea typeface="Calibri"/>
                <a:cs typeface="Arial"/>
              </a:rPr>
              <a:t/>
            </a:r>
            <a:br>
              <a:rPr lang="en-US" sz="2400" dirty="0">
                <a:ea typeface="Calibri"/>
                <a:cs typeface="Arial"/>
              </a:rPr>
            </a:br>
            <a:r>
              <a:rPr lang="ar-IQ" sz="2400" dirty="0" smtClean="0">
                <a:effectLst/>
                <a:latin typeface="Simplified Arabic"/>
                <a:ea typeface="Calibri"/>
                <a:cs typeface="Ali-A-Samik"/>
              </a:rPr>
              <a:t>معنى مفهــــــوم الارشـــاد الـــــنفسي</a:t>
            </a:r>
            <a:r>
              <a:rPr lang="en-US" sz="2400" dirty="0">
                <a:ea typeface="Calibri"/>
                <a:cs typeface="Arial"/>
              </a:rPr>
              <a:t/>
            </a:r>
            <a:br>
              <a:rPr lang="en-US" sz="2400" dirty="0">
                <a:ea typeface="Calibri"/>
                <a:cs typeface="Arial"/>
              </a:rPr>
            </a:br>
            <a:r>
              <a:rPr lang="ar-IQ" sz="2400" dirty="0" smtClean="0">
                <a:effectLst/>
                <a:latin typeface="Simplified Arabic"/>
                <a:ea typeface="Calibri"/>
                <a:cs typeface="Ali-A-Samik"/>
              </a:rPr>
              <a:t>مبررات الحاجة الـــى الارشاد النفسي</a:t>
            </a:r>
            <a:r>
              <a:rPr lang="en-US" sz="2400" dirty="0">
                <a:ea typeface="Calibri"/>
                <a:cs typeface="Arial"/>
              </a:rPr>
              <a:t/>
            </a:r>
            <a:br>
              <a:rPr lang="en-US" sz="2400" dirty="0">
                <a:ea typeface="Calibri"/>
                <a:cs typeface="Arial"/>
              </a:rPr>
            </a:br>
            <a:endParaRPr lang="ar-IQ" sz="2400" dirty="0"/>
          </a:p>
        </p:txBody>
      </p:sp>
      <p:sp>
        <p:nvSpPr>
          <p:cNvPr id="3" name="عنوان فرعي 2"/>
          <p:cNvSpPr>
            <a:spLocks noGrp="1"/>
          </p:cNvSpPr>
          <p:nvPr>
            <p:ph type="subTitle" idx="1"/>
          </p:nvPr>
        </p:nvSpPr>
        <p:spPr>
          <a:xfrm>
            <a:off x="1331640" y="4437112"/>
            <a:ext cx="6400800" cy="2016224"/>
          </a:xfrm>
        </p:spPr>
        <p:txBody>
          <a:bodyPr>
            <a:noAutofit/>
          </a:bodyPr>
          <a:lstStyle/>
          <a:p>
            <a:pPr>
              <a:lnSpc>
                <a:spcPct val="115000"/>
              </a:lnSpc>
            </a:pPr>
            <a:r>
              <a:rPr lang="ar-IQ" sz="2400" dirty="0" smtClean="0">
                <a:solidFill>
                  <a:schemeClr val="tx1"/>
                </a:solidFill>
                <a:effectLst/>
                <a:latin typeface="Simplified Arabic"/>
                <a:ea typeface="Calibri"/>
                <a:cs typeface="Ali-A-Samik"/>
              </a:rPr>
              <a:t>اعداد</a:t>
            </a:r>
            <a:endParaRPr lang="en-US" sz="1600" dirty="0">
              <a:solidFill>
                <a:schemeClr val="tx1"/>
              </a:solidFill>
              <a:ea typeface="Calibri"/>
              <a:cs typeface="Arial"/>
            </a:endParaRPr>
          </a:p>
          <a:p>
            <a:pPr>
              <a:lnSpc>
                <a:spcPct val="115000"/>
              </a:lnSpc>
            </a:pPr>
            <a:r>
              <a:rPr lang="ar-IQ" sz="2400" dirty="0" smtClean="0">
                <a:solidFill>
                  <a:schemeClr val="tx1"/>
                </a:solidFill>
                <a:effectLst/>
                <a:latin typeface="Simplified Arabic"/>
                <a:ea typeface="Calibri"/>
                <a:cs typeface="Ali-A-Samik"/>
              </a:rPr>
              <a:t>الاستاذ المساعد الدكتور </a:t>
            </a:r>
            <a:r>
              <a:rPr lang="ar-IQ" sz="2400" dirty="0" smtClean="0">
                <a:solidFill>
                  <a:schemeClr val="tx1"/>
                </a:solidFill>
                <a:effectLst/>
                <a:latin typeface="Simplified Arabic"/>
                <a:ea typeface="Calibri"/>
                <a:cs typeface="Ali-A-Samik"/>
              </a:rPr>
              <a:t>اياد </a:t>
            </a:r>
            <a:r>
              <a:rPr lang="ar-IQ" sz="2400" smtClean="0">
                <a:solidFill>
                  <a:schemeClr val="tx1"/>
                </a:solidFill>
                <a:effectLst/>
                <a:latin typeface="Simplified Arabic"/>
                <a:ea typeface="Calibri"/>
                <a:cs typeface="Ali-A-Samik"/>
              </a:rPr>
              <a:t>هاشم </a:t>
            </a:r>
            <a:r>
              <a:rPr lang="ar-IQ" sz="2400" smtClean="0">
                <a:solidFill>
                  <a:schemeClr val="tx1"/>
                </a:solidFill>
                <a:effectLst/>
                <a:latin typeface="Simplified Arabic"/>
                <a:ea typeface="Calibri"/>
                <a:cs typeface="Ali-A-Samik"/>
              </a:rPr>
              <a:t>محمد</a:t>
            </a:r>
            <a:endParaRPr lang="en-US" sz="1600"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324978"/>
          </a:xfrm>
          <a:prstGeom prst="rect">
            <a:avLst/>
          </a:prstGeom>
          <a:noFill/>
        </p:spPr>
        <p:txBody>
          <a:bodyPr wrap="square" rtlCol="1">
            <a:spAutoFit/>
          </a:bodyPr>
          <a:lstStyle/>
          <a:p>
            <a:pPr algn="ctr">
              <a:lnSpc>
                <a:spcPct val="115000"/>
              </a:lnSpc>
            </a:pPr>
            <a:r>
              <a:rPr lang="ar-IQ" dirty="0">
                <a:ea typeface="Calibri"/>
                <a:cs typeface="Ali-A-Samik"/>
              </a:rPr>
              <a:t>جامعة ديالى </a:t>
            </a:r>
            <a:endParaRPr lang="en-US" sz="1050" dirty="0">
              <a:ea typeface="Calibri"/>
              <a:cs typeface="Arial"/>
            </a:endParaRPr>
          </a:p>
          <a:p>
            <a:pPr algn="ctr">
              <a:lnSpc>
                <a:spcPct val="115000"/>
              </a:lnSpc>
            </a:pPr>
            <a:r>
              <a:rPr lang="ar-IQ" dirty="0">
                <a:ea typeface="Calibri"/>
                <a:cs typeface="Ali-A-Samik"/>
              </a:rPr>
              <a:t>         كلية التربية للعلوم الانسانية </a:t>
            </a:r>
            <a:endParaRPr lang="en-US" sz="1050" dirty="0">
              <a:ea typeface="Calibri"/>
              <a:cs typeface="Arial"/>
            </a:endParaRPr>
          </a:p>
          <a:p>
            <a:pPr algn="ctr">
              <a:lnSpc>
                <a:spcPct val="115000"/>
              </a:lnSpc>
            </a:pPr>
            <a:r>
              <a:rPr lang="ar-IQ" dirty="0">
                <a:ea typeface="Calibri"/>
                <a:cs typeface="Ali-A-Samik"/>
              </a:rPr>
              <a:t>        قسم العلوم التربوية </a:t>
            </a:r>
            <a:r>
              <a:rPr lang="ar-IQ" dirty="0" smtClean="0">
                <a:ea typeface="Calibri"/>
                <a:cs typeface="Ali-A-Samik"/>
              </a:rPr>
              <a:t>والنفسية </a:t>
            </a:r>
          </a:p>
          <a:p>
            <a:pPr algn="ctr"/>
            <a:endParaRPr lang="ar-IQ" dirty="0"/>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976664"/>
          </a:xfrm>
        </p:spPr>
        <p:txBody>
          <a:bodyPr>
            <a:normAutofit/>
          </a:bodyPr>
          <a:lstStyle/>
          <a:p>
            <a:pPr lvl="0" algn="just">
              <a:lnSpc>
                <a:spcPct val="115000"/>
              </a:lnSpc>
              <a:buFont typeface="Symbol"/>
              <a:buChar char=""/>
              <a:tabLst>
                <a:tab pos="5886450" algn="r"/>
              </a:tabLst>
            </a:pPr>
            <a:r>
              <a:rPr lang="ar-IQ" b="1" dirty="0">
                <a:solidFill>
                  <a:schemeClr val="tx1"/>
                </a:solidFill>
                <a:ea typeface="Calibri"/>
                <a:cs typeface="Simplified Arabic"/>
              </a:rPr>
              <a:t>تحقيق التوافق :</a:t>
            </a:r>
            <a:endParaRPr lang="en-US" sz="2000" dirty="0">
              <a:solidFill>
                <a:schemeClr val="tx1"/>
              </a:solidFill>
              <a:ea typeface="Calibri"/>
              <a:cs typeface="Arial"/>
            </a:endParaRPr>
          </a:p>
          <a:p>
            <a:pPr marL="457200" algn="just">
              <a:lnSpc>
                <a:spcPct val="115000"/>
              </a:lnSpc>
              <a:tabLst>
                <a:tab pos="5886450" algn="r"/>
              </a:tabLst>
            </a:pPr>
            <a:r>
              <a:rPr lang="ar-IQ" dirty="0">
                <a:solidFill>
                  <a:schemeClr val="tx1"/>
                </a:solidFill>
                <a:ea typeface="Calibri"/>
                <a:cs typeface="Simplified Arabic"/>
              </a:rPr>
              <a:t>من اهم اهداف الارشاد النفسي تحقيق التوافق اي تناول السلوك والبيئة الطبيعية والاجتماعية بالتغيير والتعديل حتى يحدث توازن بين الفرد وبيئته وهذا التوازن يتضمن اشباع حاجات الفرد ومقابلة متطلبات البيئة . ويجب النظر الى التوافق النفسي نظرة متكاملة بحيث يتحقق التوافق المتوازن في كافة مجالاته </a:t>
            </a:r>
            <a:r>
              <a:rPr lang="ar-IQ" dirty="0" smtClean="0">
                <a:solidFill>
                  <a:schemeClr val="tx1"/>
                </a:solidFill>
                <a:ea typeface="Calibri"/>
                <a:cs typeface="Simplified Arabic"/>
              </a:rPr>
              <a:t>.</a:t>
            </a:r>
            <a:endParaRPr lang="ar-IQ" dirty="0">
              <a:solidFill>
                <a:schemeClr val="tx1"/>
              </a:solidFill>
            </a:endParaRPr>
          </a:p>
        </p:txBody>
      </p:sp>
    </p:spTree>
    <p:extLst>
      <p:ext uri="{BB962C8B-B14F-4D97-AF65-F5344CB8AC3E}">
        <p14:creationId xmlns:p14="http://schemas.microsoft.com/office/powerpoint/2010/main" val="2132845010"/>
      </p:ext>
    </p:extLst>
  </p:cSld>
  <p:clrMapOvr>
    <a:masterClrMapping/>
  </p:clrMapOvr>
  <mc:AlternateContent xmlns:mc="http://schemas.openxmlformats.org/markup-compatibility/2006" xmlns:p14="http://schemas.microsoft.com/office/powerpoint/2010/main">
    <mc:Choice Requires="p14">
      <p:transition spd="slow" p14:dur="40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492896"/>
            <a:ext cx="8229600" cy="2088232"/>
          </a:xfrm>
        </p:spPr>
        <p:txBody>
          <a:bodyPr>
            <a:normAutofit fontScale="40000" lnSpcReduction="20000"/>
          </a:bodyPr>
          <a:lstStyle/>
          <a:p>
            <a:pPr marL="0" indent="0">
              <a:buNone/>
            </a:pPr>
            <a:endParaRPr lang="ar-IQ" dirty="0" smtClean="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buNone/>
            </a:pPr>
            <a:endParaRPr lang="ar-IQ" dirty="0">
              <a:cs typeface="PT Bold Heading" pitchFamily="2" charset="-78"/>
            </a:endParaRPr>
          </a:p>
          <a:p>
            <a:pPr marL="0" indent="0">
              <a:buNone/>
            </a:pPr>
            <a:endParaRPr lang="ar-IQ" dirty="0" smtClean="0">
              <a:cs typeface="PT Bold Heading" pitchFamily="2" charset="-78"/>
            </a:endParaRPr>
          </a:p>
          <a:p>
            <a:pPr marL="0" indent="0" algn="ctr">
              <a:buNone/>
            </a:pPr>
            <a:r>
              <a:rPr lang="ar-IQ" sz="12000" dirty="0" smtClean="0">
                <a:solidFill>
                  <a:srgbClr val="FF0000"/>
                </a:solidFill>
                <a:cs typeface="PT Bold Heading" pitchFamily="2" charset="-78"/>
              </a:rPr>
              <a:t>طلبتنا الاعزاء شكراً لحسن إضغائكم </a:t>
            </a:r>
          </a:p>
          <a:p>
            <a:pPr marL="0" indent="0" algn="ctr">
              <a:buNone/>
            </a:pPr>
            <a:endParaRPr lang="ar-IQ" dirty="0" smtClean="0">
              <a:cs typeface="PT Bold Heading" pitchFamily="2" charset="-78"/>
            </a:endParaRPr>
          </a:p>
        </p:txBody>
      </p:sp>
    </p:spTree>
    <p:extLst>
      <p:ext uri="{BB962C8B-B14F-4D97-AF65-F5344CB8AC3E}">
        <p14:creationId xmlns:p14="http://schemas.microsoft.com/office/powerpoint/2010/main" val="772975290"/>
      </p:ext>
    </p:extLst>
  </p:cSld>
  <p:clrMapOvr>
    <a:masterClrMapping/>
  </p:clrMapOvr>
  <mc:AlternateContent xmlns:mc="http://schemas.openxmlformats.org/markup-compatibility/2006" xmlns:p14="http://schemas.microsoft.com/office/powerpoint/2010/main">
    <mc:Choice Requires="p14">
      <p:transition spd="slow" p14:dur="425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lvl="0" algn="just">
              <a:lnSpc>
                <a:spcPct val="115000"/>
              </a:lnSpc>
              <a:buBlip>
                <a:blip r:embed="rId2"/>
              </a:buBlip>
            </a:pPr>
            <a:r>
              <a:rPr lang="ar-IQ" sz="2000" dirty="0" smtClean="0">
                <a:solidFill>
                  <a:srgbClr val="FF0000"/>
                </a:solidFill>
                <a:effectLst/>
                <a:latin typeface="Simplified Arabic"/>
                <a:ea typeface="Calibri"/>
                <a:cs typeface="PT Bold Heading"/>
              </a:rPr>
              <a:t>لمحة تاريخية عن نشأة والارشاد التربوي :</a:t>
            </a:r>
            <a:endParaRPr lang="en-US" sz="2000" dirty="0">
              <a:solidFill>
                <a:srgbClr val="FF0000"/>
              </a:solidFill>
              <a:ea typeface="Calibri"/>
              <a:cs typeface="Arial"/>
            </a:endParaRPr>
          </a:p>
          <a:p>
            <a:pPr marL="0" indent="0" algn="just">
              <a:lnSpc>
                <a:spcPct val="115000"/>
              </a:lnSpc>
              <a:buNone/>
            </a:pPr>
            <a:r>
              <a:rPr lang="ar-IQ" sz="2000" b="1" dirty="0" smtClean="0">
                <a:solidFill>
                  <a:schemeClr val="tx1"/>
                </a:solidFill>
                <a:ea typeface="Calibri"/>
                <a:cs typeface="Simplified Arabic"/>
              </a:rPr>
              <a:t>     </a:t>
            </a:r>
            <a:r>
              <a:rPr lang="ar-IQ" sz="2000" b="1" dirty="0">
                <a:solidFill>
                  <a:schemeClr val="tx1"/>
                </a:solidFill>
                <a:ea typeface="Calibri"/>
                <a:cs typeface="Simplified Arabic"/>
              </a:rPr>
              <a:t>بدأ الاهتمام بالتوجيه والارشاد التربوي منذ عام (1879)عندما انشئ اول مختبر لعلم النفس في لايبزك بألمانيا الغربية وظهر علم النفس التطبيقي ، ولقد ذكر هوكاستر بان الولايات المتحدة تأتي بمقدمة دول العالم في تقديمها لخدمات الارشاد تليها كندا ثم النروج وان اليابان ونيوزلندا وماليزيا واستراليا أسست برامج ارشادية بناءة لكنها لم تصل الى مستوى الدول الثلاثة الاولى</a:t>
            </a:r>
            <a:r>
              <a:rPr lang="ar-IQ" sz="2000" b="1" dirty="0" smtClean="0">
                <a:solidFill>
                  <a:schemeClr val="tx1"/>
                </a:solidFill>
                <a:ea typeface="Calibri"/>
                <a:cs typeface="Simplified Arabic"/>
              </a:rPr>
              <a:t>.</a:t>
            </a:r>
          </a:p>
          <a:p>
            <a:pPr marL="0" indent="0" algn="just">
              <a:lnSpc>
                <a:spcPct val="115000"/>
              </a:lnSpc>
              <a:buNone/>
            </a:pPr>
            <a:endParaRPr lang="en-US" sz="2000" b="1" dirty="0">
              <a:solidFill>
                <a:schemeClr val="tx1"/>
              </a:solidFill>
              <a:ea typeface="Calibri"/>
              <a:cs typeface="Arial"/>
            </a:endParaRPr>
          </a:p>
          <a:p>
            <a:pPr marL="0" indent="0" algn="just">
              <a:lnSpc>
                <a:spcPct val="115000"/>
              </a:lnSpc>
              <a:buNone/>
            </a:pPr>
            <a:r>
              <a:rPr lang="ar-IQ" sz="2000" b="1" dirty="0" smtClean="0">
                <a:solidFill>
                  <a:schemeClr val="tx1"/>
                </a:solidFill>
                <a:ea typeface="Calibri"/>
                <a:cs typeface="Simplified Arabic"/>
              </a:rPr>
              <a:t>    </a:t>
            </a:r>
            <a:r>
              <a:rPr lang="ar-IQ" sz="2000" b="1" dirty="0">
                <a:solidFill>
                  <a:schemeClr val="tx1"/>
                </a:solidFill>
                <a:ea typeface="Calibri"/>
                <a:cs typeface="Simplified Arabic"/>
              </a:rPr>
              <a:t>اما على صعيد الوطن العربي فقد كانت هناك حركة بطيئة نحو الارشاد فقد تميزت كل من المملكة الاردنية الهاشمية باعتبارها اولى الدول العربية التي بدأت في العمل الارشادي فيها في المدارس حيث كان المرشد يهتم باللجان المدرسية والحالات الصحية وجمع التبرعات المالية لمساعدة الطلبة الفقراء ، وبالتالي لم يتخذ العمل الارشادي المفهوم العلمي الدقيق للإرشاد الا في عام 1969 فقد تم اعداد برامج ارشادية تقدم خدمات توجيه والارشاد في ضوء الظروف والامكانات المتاحة ، اذ كان عدد المرشدين (6 مرشدين ومرشدات ) وفي عام ( 1981) بدا العمل الارشادي يتطور في جوانب تتعلق بالمفاهيم او الاهداف او الاجراءات والاساليب والطرائق المستخدمة وتم تعديل الكثير من اهداف برامج الارشاد التي يروم المرشد الى تحقيقها واصبحت تركز على ثلاث اهداف او انواع  في عملية الارشاد وهي ( نمائي ، وقائي ، علاجي ) .</a:t>
            </a:r>
            <a:endParaRPr lang="en-US" sz="2000" b="1" dirty="0">
              <a:solidFill>
                <a:schemeClr val="tx1"/>
              </a:solidFill>
              <a:ea typeface="Calibri"/>
              <a:cs typeface="Arial"/>
            </a:endParaRPr>
          </a:p>
          <a:p>
            <a:pPr marL="0" indent="0">
              <a:buNone/>
            </a:pPr>
            <a:endParaRPr lang="ar-IQ" sz="20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6120680"/>
          </a:xfrm>
        </p:spPr>
        <p:txBody>
          <a:bodyPr>
            <a:normAutofit fontScale="92500" lnSpcReduction="20000"/>
          </a:bodyPr>
          <a:lstStyle/>
          <a:p>
            <a:pPr lvl="0" algn="just">
              <a:lnSpc>
                <a:spcPct val="115000"/>
              </a:lnSpc>
              <a:buBlip>
                <a:blip r:embed="rId2"/>
              </a:buBlip>
              <a:tabLst>
                <a:tab pos="5886450" algn="r"/>
              </a:tabLst>
            </a:pPr>
            <a:r>
              <a:rPr lang="ar-IQ" dirty="0" smtClean="0">
                <a:solidFill>
                  <a:srgbClr val="FF0000"/>
                </a:solidFill>
                <a:effectLst/>
                <a:latin typeface="Simplified Arabic"/>
                <a:ea typeface="Calibri"/>
                <a:cs typeface="PT Bold Heading"/>
              </a:rPr>
              <a:t>معنى مفهوم الارشاد : </a:t>
            </a:r>
            <a:endParaRPr lang="en-US" sz="2000" dirty="0">
              <a:solidFill>
                <a:srgbClr val="FF0000"/>
              </a:solidFill>
              <a:ea typeface="Calibri"/>
              <a:cs typeface="Arial"/>
            </a:endParaRPr>
          </a:p>
          <a:p>
            <a:pPr algn="just">
              <a:lnSpc>
                <a:spcPct val="115000"/>
              </a:lnSpc>
              <a:tabLst>
                <a:tab pos="5886450" algn="r"/>
              </a:tabLst>
            </a:pPr>
            <a:r>
              <a:rPr lang="ar-IQ" dirty="0">
                <a:solidFill>
                  <a:schemeClr val="tx1"/>
                </a:solidFill>
                <a:ea typeface="Calibri"/>
                <a:cs typeface="Simplified Arabic"/>
              </a:rPr>
              <a:t>يحسن البدء بتوضيح مفهوم الارشاد ، اذ هناك تعريفات وتوضيحات عدة لمفهوم الإرشاد تبعا لاختلافة وجهة نظر وفلسلفة علماء التربية و علم النفس ويمكن تلخيص اهمها بالاتي :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dirty="0">
                <a:solidFill>
                  <a:schemeClr val="tx1"/>
                </a:solidFill>
                <a:ea typeface="Calibri"/>
                <a:cs typeface="Simplified Arabic"/>
              </a:rPr>
              <a:t>هو عملية ارشاد الفرد الى الطرق المختلفة التي يستطيع عن طريقها اكتشاف واستخدام امكاناته وقدراته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dirty="0">
                <a:solidFill>
                  <a:schemeClr val="tx1"/>
                </a:solidFill>
                <a:ea typeface="Calibri"/>
                <a:cs typeface="Simplified Arabic"/>
              </a:rPr>
              <a:t>هو عملية مساعدة الفرد في فهم وتحليل استعداداته وقدراته وامكاناته وميوله والفرص المتاحة  له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dirty="0">
                <a:solidFill>
                  <a:schemeClr val="tx1"/>
                </a:solidFill>
                <a:ea typeface="Calibri"/>
                <a:cs typeface="Simplified Arabic"/>
              </a:rPr>
              <a:t>هو عملية مساعدة الفرد في فهم حاضره واعداده لمستقبله بهدف وضعه في مكانه الصحيح له كونه جزء لمجتمع متكامل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dirty="0">
                <a:solidFill>
                  <a:schemeClr val="tx1"/>
                </a:solidFill>
                <a:ea typeface="Calibri"/>
                <a:cs typeface="Simplified Arabic"/>
              </a:rPr>
              <a:t>هو عملية مساعدة الفرد ليستخدم امكاناته وقدراته استخداما سليما لتحقيق التوافق الشخصي والتربوي و المهني لتحقيق حياة سعيدة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dirty="0">
                <a:solidFill>
                  <a:schemeClr val="tx1"/>
                </a:solidFill>
                <a:ea typeface="Calibri"/>
                <a:cs typeface="Simplified Arabic"/>
              </a:rPr>
              <a:t>التعريف الشامل للإرشاد : هو عملية بناءة تهف الى مساعدة الفرد لكي يفهم ذاته ويدرس شخصيته ويعرف خبراته ويحدد مشكلاته وينمي امكاناته ويحل مشكلاته في ضوء معرفته ورغبته وتعليمه وتدريبه لكي يصل الى تحديد وتحقيق اهدافه وتحقيق الصحة النفسية و التوافق شخصيا وتربويا ومهنيا واسريا و زواجيا. </a:t>
            </a:r>
            <a:endParaRPr lang="en-US" sz="2000" dirty="0">
              <a:solidFill>
                <a:schemeClr val="tx1"/>
              </a:solidFill>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170051187"/>
      </p:ext>
    </p:extLst>
  </p:cSld>
  <p:clrMapOvr>
    <a:masterClrMapping/>
  </p:clrMapOvr>
  <mc:AlternateContent xmlns:mc="http://schemas.openxmlformats.org/markup-compatibility/2006" xmlns:p14="http://schemas.microsoft.com/office/powerpoint/2010/main">
    <mc:Choice Requires="p14">
      <p:transition spd="slow" p14:dur="3500">
        <p:pull dir="r"/>
      </p:transition>
    </mc:Choice>
    <mc:Fallback xmlns="">
      <p:transition spd="slow">
        <p:pull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89640" cy="6048672"/>
          </a:xfrm>
        </p:spPr>
        <p:txBody>
          <a:bodyPr>
            <a:normAutofit lnSpcReduction="10000"/>
          </a:bodyPr>
          <a:lstStyle/>
          <a:p>
            <a:pPr algn="just">
              <a:lnSpc>
                <a:spcPct val="115000"/>
              </a:lnSpc>
              <a:tabLst>
                <a:tab pos="5886450" algn="r"/>
              </a:tabLst>
            </a:pPr>
            <a:r>
              <a:rPr lang="ar-SA" dirty="0">
                <a:solidFill>
                  <a:schemeClr val="tx1"/>
                </a:solidFill>
                <a:ea typeface="Times New Roman"/>
                <a:cs typeface="Simplified Arabic"/>
              </a:rPr>
              <a:t>وقد اختلفت مسارات الارشاد وفقا للفئة المستهدفة في عملية الارشاد منها (الارشاد الاكاديمي او الجامعي) ، فقد يتجه مسار الاكاديمي (الجامعي) نحو القضايا الأكاديمية ليشمل التعريف بأنظمة الكلية ككل وخصوصاً ما يتعلق بالنظام الدراسي والمتطلبات الأكاديمية المختلفة في الكلية، ولتنفيذ هذا المسار فقد أوكلت مهمة تنفيذه إلى أعضاء الهيئة التدريسية ذوي التخصص والذين يكلف كل منهم بمتابعة مجموعة من طلبة الكلية، حيث يتابعون سيرهم الأكاديمي والمساقات التي يسجلونها، إضافة إلى متابعة تقدمهم الأكاديمي</a:t>
            </a:r>
            <a:r>
              <a:rPr lang="ar-SA" dirty="0" smtClean="0">
                <a:solidFill>
                  <a:schemeClr val="tx1"/>
                </a:solidFill>
                <a:ea typeface="Times New Roman"/>
                <a:cs typeface="Simplified Arabic"/>
              </a:rPr>
              <a:t>.</a:t>
            </a:r>
            <a:endParaRPr lang="en-US" sz="2000" dirty="0">
              <a:solidFill>
                <a:schemeClr val="tx1"/>
              </a:solidFill>
              <a:ea typeface="Calibri"/>
              <a:cs typeface="Arial"/>
            </a:endParaRPr>
          </a:p>
          <a:p>
            <a:pPr marL="0" indent="0" algn="just">
              <a:lnSpc>
                <a:spcPct val="115000"/>
              </a:lnSpc>
              <a:buNone/>
              <a:tabLst>
                <a:tab pos="5886450" algn="r"/>
              </a:tabLst>
            </a:pPr>
            <a:r>
              <a:rPr lang="ar-IQ" dirty="0" smtClean="0">
                <a:solidFill>
                  <a:schemeClr val="tx1"/>
                </a:solidFill>
                <a:ea typeface="Times New Roman"/>
                <a:cs typeface="Simplified Arabic"/>
              </a:rPr>
              <a:t>       و</a:t>
            </a:r>
            <a:r>
              <a:rPr lang="ar-SA" dirty="0" smtClean="0">
                <a:solidFill>
                  <a:schemeClr val="tx1"/>
                </a:solidFill>
                <a:ea typeface="Times New Roman"/>
                <a:cs typeface="Simplified Arabic"/>
              </a:rPr>
              <a:t>يشار </a:t>
            </a:r>
            <a:r>
              <a:rPr lang="ar-SA" dirty="0">
                <a:solidFill>
                  <a:schemeClr val="tx1"/>
                </a:solidFill>
                <a:ea typeface="Times New Roman"/>
                <a:cs typeface="Simplified Arabic"/>
              </a:rPr>
              <a:t>إلى أن هناك علاقة مباشرة بين الطلبة و مرشديهم  وبقية اعضاء الهيئة التدريسية ، وتكون محكومة بقيمة تسعى الجامعة او الكلية إلى تجسيدها، حيث أن كلا من المرشدين وأعضاء الهيئة التدريسية يعملون وفق شراكة وتعاون مستمر على مدار فترة الدراسة بهدف مصلحة الطالب وبقاءه في حالة مستقرة أكاديميا ونفسيا، يحظى بالدعم والمساندة على مدار سنين دراسته في الكلية. تقوم علاقة الطالب بمرشده الأكاديمي على أســاس الصراحة والاحترام المتبادل. إذ تهدف هذه العلاقة من جهة إلى تحقيق الدعم المعنوي والإرشاد المطلوب للطلبة ومن جهة أخرى إلى تحقيق رسالة الكلية وأهدافها فـي بناء الإنســـان الواعـي والمثقف والقــادر على المساهمة فـي بناء مجتمعه</a:t>
            </a:r>
            <a:endParaRPr lang="en-US" sz="2000" dirty="0">
              <a:solidFill>
                <a:schemeClr val="tx1"/>
              </a:solidFill>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23926723"/>
      </p:ext>
    </p:extLst>
  </p:cSld>
  <p:clrMapOvr>
    <a:masterClrMapping/>
  </p:clrMapOvr>
  <mc:AlternateContent xmlns:mc="http://schemas.openxmlformats.org/markup-compatibility/2006" xmlns:p14="http://schemas.microsoft.com/office/powerpoint/2010/main">
    <mc:Choice Requires="p14">
      <p:transition spd="slow" p14:dur="375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61648" cy="5904656"/>
          </a:xfrm>
        </p:spPr>
        <p:txBody>
          <a:bodyPr>
            <a:normAutofit/>
          </a:bodyPr>
          <a:lstStyle/>
          <a:p>
            <a:pPr lvl="0" algn="just">
              <a:lnSpc>
                <a:spcPct val="115000"/>
              </a:lnSpc>
              <a:buBlip>
                <a:blip r:embed="rId2"/>
              </a:buBlip>
              <a:tabLst>
                <a:tab pos="5886450" algn="r"/>
              </a:tabLst>
            </a:pPr>
            <a:r>
              <a:rPr lang="ar-IQ" dirty="0" smtClean="0">
                <a:solidFill>
                  <a:srgbClr val="FF0000"/>
                </a:solidFill>
                <a:effectLst/>
                <a:latin typeface="Simplified Arabic"/>
                <a:ea typeface="Calibri"/>
                <a:cs typeface="PT Bold Heading"/>
              </a:rPr>
              <a:t>مبررات الحاجة الى الارشاد النفسي والتوجيه التربوي: </a:t>
            </a:r>
            <a:endParaRPr lang="en-US" sz="2000" dirty="0">
              <a:solidFill>
                <a:srgbClr val="FF0000"/>
              </a:solidFill>
              <a:ea typeface="Calibri"/>
              <a:cs typeface="Arial"/>
            </a:endParaRPr>
          </a:p>
          <a:p>
            <a:pPr lvl="0" algn="just">
              <a:lnSpc>
                <a:spcPct val="115000"/>
              </a:lnSpc>
              <a:buFont typeface="Symbol"/>
              <a:buChar char=""/>
              <a:tabLst>
                <a:tab pos="5886450" algn="r"/>
              </a:tabLst>
            </a:pPr>
            <a:r>
              <a:rPr lang="ar-IQ" b="1" dirty="0">
                <a:solidFill>
                  <a:schemeClr val="tx1"/>
                </a:solidFill>
                <a:ea typeface="Calibri"/>
                <a:cs typeface="Simplified Arabic"/>
              </a:rPr>
              <a:t>فترات الانتقال :</a:t>
            </a:r>
            <a:endParaRPr lang="en-US" sz="2000" dirty="0">
              <a:solidFill>
                <a:schemeClr val="tx1"/>
              </a:solidFill>
              <a:ea typeface="Calibri"/>
              <a:cs typeface="Arial"/>
            </a:endParaRPr>
          </a:p>
          <a:p>
            <a:pPr marL="114300" indent="0" algn="just">
              <a:lnSpc>
                <a:spcPct val="115000"/>
              </a:lnSpc>
              <a:buNone/>
              <a:tabLst>
                <a:tab pos="5886450" algn="r"/>
              </a:tabLst>
            </a:pPr>
            <a:r>
              <a:rPr lang="ar-IQ" dirty="0" smtClean="0">
                <a:solidFill>
                  <a:schemeClr val="tx1"/>
                </a:solidFill>
                <a:ea typeface="Calibri"/>
                <a:cs typeface="Simplified Arabic"/>
              </a:rPr>
              <a:t>    يمر </a:t>
            </a:r>
            <a:r>
              <a:rPr lang="ar-IQ" dirty="0">
                <a:solidFill>
                  <a:schemeClr val="tx1"/>
                </a:solidFill>
                <a:ea typeface="Calibri"/>
                <a:cs typeface="Simplified Arabic"/>
              </a:rPr>
              <a:t>كل فرد خلال مراحل نموه بفترات انتقالية حرجة يحتاج فيها الى التوجيه والارشاد واهم الفترات الحرجة عندما ينتقل الفرد من المنزل الى المدرسة وعندما يتركها وعندما ينتقل من الدراسة الى العمل وعندما يتركه وعندما ينتقل من حياة العزوبة الى الزواج وعندما يحدث طلاق او موت وعندما ينتقل من الطفولة الى المراهقة ومن المراهقة الى الرشد ومن الرشد الى سن القعود والشيخوخة.</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b="1" dirty="0">
                <a:solidFill>
                  <a:schemeClr val="tx1"/>
                </a:solidFill>
                <a:ea typeface="Calibri"/>
                <a:cs typeface="Simplified Arabic"/>
              </a:rPr>
              <a:t>التغيرات الاسرية:</a:t>
            </a:r>
            <a:endParaRPr lang="en-US" sz="2000" dirty="0">
              <a:solidFill>
                <a:schemeClr val="tx1"/>
              </a:solidFill>
              <a:ea typeface="Calibri"/>
              <a:cs typeface="Arial"/>
            </a:endParaRPr>
          </a:p>
          <a:p>
            <a:pPr marL="114300" indent="0" algn="just">
              <a:lnSpc>
                <a:spcPct val="115000"/>
              </a:lnSpc>
              <a:buNone/>
              <a:tabLst>
                <a:tab pos="5886450" algn="r"/>
              </a:tabLst>
            </a:pPr>
            <a:r>
              <a:rPr lang="ar-IQ" dirty="0" smtClean="0">
                <a:solidFill>
                  <a:schemeClr val="tx1"/>
                </a:solidFill>
                <a:ea typeface="Calibri"/>
                <a:cs typeface="Simplified Arabic"/>
              </a:rPr>
              <a:t> الاسري </a:t>
            </a:r>
            <a:r>
              <a:rPr lang="ar-IQ" dirty="0">
                <a:solidFill>
                  <a:schemeClr val="tx1"/>
                </a:solidFill>
                <a:ea typeface="Calibri"/>
                <a:cs typeface="Simplified Arabic"/>
              </a:rPr>
              <a:t>في المجتمعات المختلفة حسب تقدم المجتمع وثقافته ودينه ويظهرهذا الاختلاف نواح عديدة مثل نظام العلاقات الاجتماعية في الاسرة ونظام التنشئة الاجتماعية .. الخ. ونحن نلمس اثار هذا الاختلاف في الدراسات الاجتماعية المقارنة بين المجتمعات الغربية ومقارنة النظام الاسري في المدينة والقرية والبادية .</a:t>
            </a:r>
            <a:endParaRPr lang="en-US" sz="2000" dirty="0">
              <a:solidFill>
                <a:schemeClr val="tx1"/>
              </a:solidFill>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569403542"/>
      </p:ext>
    </p:extLst>
  </p:cSld>
  <p:clrMapOvr>
    <a:masterClrMapping/>
  </p:clrMapOvr>
  <mc:AlternateContent xmlns:mc="http://schemas.openxmlformats.org/markup-compatibility/2006" xmlns:p14="http://schemas.microsoft.com/office/powerpoint/2010/main">
    <mc:Choice Requires="p14">
      <p:transition spd="slow" p14:dur="300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61648" cy="6480720"/>
          </a:xfrm>
        </p:spPr>
        <p:txBody>
          <a:bodyPr>
            <a:normAutofit fontScale="92500" lnSpcReduction="10000"/>
          </a:bodyPr>
          <a:lstStyle/>
          <a:p>
            <a:pPr marL="0" lvl="0" indent="0" algn="just">
              <a:lnSpc>
                <a:spcPct val="115000"/>
              </a:lnSpc>
              <a:buNone/>
              <a:tabLst>
                <a:tab pos="5886450" algn="r"/>
              </a:tabLst>
            </a:pPr>
            <a:r>
              <a:rPr lang="ar-IQ" b="1" dirty="0" smtClean="0">
                <a:solidFill>
                  <a:schemeClr val="tx1"/>
                </a:solidFill>
                <a:ea typeface="Calibri"/>
                <a:cs typeface="Simplified Arabic"/>
              </a:rPr>
              <a:t>* التغير </a:t>
            </a:r>
            <a:r>
              <a:rPr lang="ar-IQ" b="1" dirty="0">
                <a:solidFill>
                  <a:schemeClr val="tx1"/>
                </a:solidFill>
                <a:ea typeface="Calibri"/>
                <a:cs typeface="Simplified Arabic"/>
              </a:rPr>
              <a:t>الاجتماعي :</a:t>
            </a:r>
            <a:endParaRPr lang="en-US" sz="2000" dirty="0">
              <a:solidFill>
                <a:schemeClr val="tx1"/>
              </a:solidFill>
              <a:ea typeface="Calibri"/>
              <a:cs typeface="Arial"/>
            </a:endParaRPr>
          </a:p>
          <a:p>
            <a:pPr marL="457200" algn="just">
              <a:lnSpc>
                <a:spcPct val="115000"/>
              </a:lnSpc>
              <a:tabLst>
                <a:tab pos="5886450" algn="r"/>
              </a:tabLst>
            </a:pPr>
            <a:r>
              <a:rPr lang="ar-IQ" dirty="0">
                <a:solidFill>
                  <a:schemeClr val="tx1"/>
                </a:solidFill>
                <a:ea typeface="Calibri"/>
                <a:cs typeface="Simplified Arabic"/>
              </a:rPr>
              <a:t>يشهد العالم في العصر الحاضر قدرا كبيرا من التغير الاجتماعي المستمر السريع ويقابل عملية التغير الاجتماعي عملية اخرى هي عملية الضبط الاجتماعي التي تحاول توجيه السلوك بحيث يساير المعايير الاجتماعية ولا ينحرف عنها وهناك الكثير من عوامل التغير الاجتماعي ادت الى زيادة سرعته عن ذي قبل مثل :</a:t>
            </a:r>
            <a:endParaRPr lang="en-US" sz="2000" dirty="0">
              <a:solidFill>
                <a:schemeClr val="tx1"/>
              </a:solidFill>
              <a:ea typeface="Calibri"/>
              <a:cs typeface="Arial"/>
            </a:endParaRPr>
          </a:p>
          <a:p>
            <a:pPr marL="457200" algn="just">
              <a:lnSpc>
                <a:spcPct val="115000"/>
              </a:lnSpc>
              <a:tabLst>
                <a:tab pos="5886450" algn="r"/>
              </a:tabLst>
            </a:pPr>
            <a:r>
              <a:rPr lang="ar-IQ" dirty="0">
                <a:solidFill>
                  <a:schemeClr val="tx1"/>
                </a:solidFill>
                <a:ea typeface="Calibri"/>
                <a:cs typeface="Simplified Arabic"/>
              </a:rPr>
              <a:t>الاتصال السريع والتقدم العلمي والتكنولوجي وسهولة التزاوج بين الثقافات ونمو الوعى وحدوث الثورات والحروب ...الخ.  </a:t>
            </a:r>
            <a:r>
              <a:rPr lang="ar-IQ" b="1" dirty="0">
                <a:solidFill>
                  <a:schemeClr val="tx1"/>
                </a:solidFill>
                <a:ea typeface="Calibri"/>
                <a:cs typeface="Simplified Arabic"/>
              </a:rPr>
              <a:t>ومن اهم ملامح التغير الاجتماعي ما يلي :</a:t>
            </a:r>
            <a:endParaRPr lang="en-US" sz="2000" dirty="0">
              <a:solidFill>
                <a:schemeClr val="tx1"/>
              </a:solidFill>
              <a:ea typeface="Calibri"/>
              <a:cs typeface="Arial"/>
            </a:endParaRPr>
          </a:p>
          <a:p>
            <a:pPr marL="0" lvl="0" indent="0" algn="just">
              <a:lnSpc>
                <a:spcPct val="115000"/>
              </a:lnSpc>
              <a:buNone/>
              <a:tabLst>
                <a:tab pos="5886450" algn="r"/>
              </a:tabLst>
            </a:pPr>
            <a:r>
              <a:rPr lang="ar-IQ" dirty="0" smtClean="0">
                <a:solidFill>
                  <a:schemeClr val="tx1"/>
                </a:solidFill>
                <a:ea typeface="Calibri"/>
                <a:cs typeface="Simplified Arabic"/>
              </a:rPr>
              <a:t>1_ تغير </a:t>
            </a:r>
            <a:r>
              <a:rPr lang="ar-IQ" dirty="0">
                <a:solidFill>
                  <a:schemeClr val="tx1"/>
                </a:solidFill>
                <a:ea typeface="Calibri"/>
                <a:cs typeface="Simplified Arabic"/>
              </a:rPr>
              <a:t>بعض مظاهر السلوك </a:t>
            </a:r>
            <a:endParaRPr lang="en-US" sz="2000" dirty="0">
              <a:solidFill>
                <a:schemeClr val="tx1"/>
              </a:solidFill>
              <a:ea typeface="Calibri"/>
              <a:cs typeface="Arial"/>
            </a:endParaRPr>
          </a:p>
          <a:p>
            <a:pPr marL="0" lvl="0" indent="0" algn="just">
              <a:lnSpc>
                <a:spcPct val="115000"/>
              </a:lnSpc>
              <a:buNone/>
              <a:tabLst>
                <a:tab pos="5886450" algn="r"/>
              </a:tabLst>
            </a:pPr>
            <a:r>
              <a:rPr lang="ar-IQ" dirty="0" smtClean="0">
                <a:solidFill>
                  <a:schemeClr val="tx1"/>
                </a:solidFill>
                <a:ea typeface="Calibri"/>
                <a:cs typeface="Simplified Arabic"/>
              </a:rPr>
              <a:t>2- ادراك </a:t>
            </a:r>
            <a:r>
              <a:rPr lang="ar-IQ" dirty="0">
                <a:solidFill>
                  <a:schemeClr val="tx1"/>
                </a:solidFill>
                <a:ea typeface="Calibri"/>
                <a:cs typeface="Simplified Arabic"/>
              </a:rPr>
              <a:t>اهمية التعليم في تحقيق الارتفاع على السلم الاجتماعي – الاقتصادي </a:t>
            </a:r>
            <a:endParaRPr lang="en-US" sz="2000" dirty="0">
              <a:solidFill>
                <a:schemeClr val="tx1"/>
              </a:solidFill>
              <a:ea typeface="Calibri"/>
              <a:cs typeface="Arial"/>
            </a:endParaRPr>
          </a:p>
          <a:p>
            <a:pPr marL="0" lvl="0" indent="0" algn="just">
              <a:lnSpc>
                <a:spcPct val="115000"/>
              </a:lnSpc>
              <a:buNone/>
              <a:tabLst>
                <a:tab pos="5886450" algn="r"/>
              </a:tabLst>
            </a:pPr>
            <a:r>
              <a:rPr lang="ar-IQ" dirty="0" smtClean="0">
                <a:solidFill>
                  <a:schemeClr val="tx1"/>
                </a:solidFill>
                <a:ea typeface="Calibri"/>
                <a:cs typeface="Simplified Arabic"/>
              </a:rPr>
              <a:t>3- التوسع </a:t>
            </a:r>
            <a:r>
              <a:rPr lang="ar-IQ" dirty="0">
                <a:solidFill>
                  <a:schemeClr val="tx1"/>
                </a:solidFill>
                <a:ea typeface="Calibri"/>
                <a:cs typeface="Simplified Arabic"/>
              </a:rPr>
              <a:t>في تعليم المرأة وخروجها الى العمل .</a:t>
            </a:r>
            <a:endParaRPr lang="en-US" sz="2000" dirty="0">
              <a:solidFill>
                <a:schemeClr val="tx1"/>
              </a:solidFill>
              <a:ea typeface="Calibri"/>
              <a:cs typeface="Arial"/>
            </a:endParaRPr>
          </a:p>
          <a:p>
            <a:pPr marL="0" lvl="0" indent="0" algn="just">
              <a:lnSpc>
                <a:spcPct val="115000"/>
              </a:lnSpc>
              <a:buNone/>
              <a:tabLst>
                <a:tab pos="5886450" algn="r"/>
              </a:tabLst>
            </a:pPr>
            <a:r>
              <a:rPr lang="ar-IQ" dirty="0" smtClean="0">
                <a:solidFill>
                  <a:schemeClr val="tx1"/>
                </a:solidFill>
                <a:ea typeface="Calibri"/>
                <a:cs typeface="Simplified Arabic"/>
              </a:rPr>
              <a:t>4- زيادة </a:t>
            </a:r>
            <a:r>
              <a:rPr lang="ar-IQ" dirty="0">
                <a:solidFill>
                  <a:schemeClr val="tx1"/>
                </a:solidFill>
                <a:ea typeface="Calibri"/>
                <a:cs typeface="Simplified Arabic"/>
              </a:rPr>
              <a:t>ارتفاع مستوى الطموح وزيادة الضغوط الاجتماعية .</a:t>
            </a:r>
            <a:endParaRPr lang="en-US" sz="2000" dirty="0">
              <a:solidFill>
                <a:schemeClr val="tx1"/>
              </a:solidFill>
              <a:ea typeface="Calibri"/>
              <a:cs typeface="Arial"/>
            </a:endParaRPr>
          </a:p>
          <a:p>
            <a:pPr marL="0" lvl="0" indent="0" algn="just">
              <a:lnSpc>
                <a:spcPct val="115000"/>
              </a:lnSpc>
              <a:buNone/>
              <a:tabLst>
                <a:tab pos="5886450" algn="r"/>
              </a:tabLst>
            </a:pPr>
            <a:r>
              <a:rPr lang="ar-IQ" dirty="0" smtClean="0">
                <a:solidFill>
                  <a:schemeClr val="tx1"/>
                </a:solidFill>
                <a:ea typeface="Calibri"/>
                <a:cs typeface="Simplified Arabic"/>
              </a:rPr>
              <a:t>5- وضوح </a:t>
            </a:r>
            <a:r>
              <a:rPr lang="ar-IQ" dirty="0">
                <a:solidFill>
                  <a:schemeClr val="tx1"/>
                </a:solidFill>
                <a:ea typeface="Calibri"/>
                <a:cs typeface="Simplified Arabic"/>
              </a:rPr>
              <a:t>الصراع بين الاجيال وزيادة الفروق في القيم والفروق الثقافية والفكرية .</a:t>
            </a:r>
            <a:endParaRPr lang="en-US" sz="2000" dirty="0">
              <a:solidFill>
                <a:schemeClr val="tx1"/>
              </a:solidFill>
              <a:ea typeface="Calibri"/>
              <a:cs typeface="Arial"/>
            </a:endParaRPr>
          </a:p>
          <a:p>
            <a:pPr marL="0" lvl="0" indent="0" algn="just">
              <a:lnSpc>
                <a:spcPct val="115000"/>
              </a:lnSpc>
              <a:buNone/>
              <a:tabLst>
                <a:tab pos="5886450" algn="r"/>
              </a:tabLst>
            </a:pPr>
            <a:r>
              <a:rPr lang="ar-IQ" b="1" dirty="0" smtClean="0">
                <a:solidFill>
                  <a:schemeClr val="tx1"/>
                </a:solidFill>
                <a:ea typeface="Calibri"/>
                <a:cs typeface="Simplified Arabic"/>
              </a:rPr>
              <a:t>* التقدم </a:t>
            </a:r>
            <a:r>
              <a:rPr lang="ar-IQ" b="1" dirty="0">
                <a:solidFill>
                  <a:schemeClr val="tx1"/>
                </a:solidFill>
                <a:ea typeface="Calibri"/>
                <a:cs typeface="Simplified Arabic"/>
              </a:rPr>
              <a:t>العلمي والتكنولوجي :</a:t>
            </a:r>
            <a:endParaRPr lang="en-US" sz="2000" dirty="0">
              <a:solidFill>
                <a:schemeClr val="tx1"/>
              </a:solidFill>
              <a:ea typeface="Calibri"/>
              <a:cs typeface="Arial"/>
            </a:endParaRPr>
          </a:p>
          <a:p>
            <a:pPr marL="182880" indent="0" algn="just">
              <a:lnSpc>
                <a:spcPct val="115000"/>
              </a:lnSpc>
              <a:buNone/>
              <a:tabLst>
                <a:tab pos="5886450" algn="r"/>
              </a:tabLst>
            </a:pPr>
            <a:r>
              <a:rPr lang="ar-IQ" dirty="0">
                <a:solidFill>
                  <a:schemeClr val="tx1"/>
                </a:solidFill>
                <a:ea typeface="Calibri"/>
                <a:cs typeface="Simplified Arabic"/>
              </a:rPr>
              <a:t>يشهد العالم الان تقدما علميا وتكنولوجيا تتزايد سرعته في شكل متوالية هندسية .</a:t>
            </a:r>
            <a:endParaRPr lang="en-US" sz="2000" dirty="0">
              <a:solidFill>
                <a:schemeClr val="tx1"/>
              </a:solidFill>
              <a:ea typeface="Calibri"/>
              <a:cs typeface="Arial"/>
            </a:endParaRPr>
          </a:p>
          <a:p>
            <a:pPr marL="182880" indent="0" algn="just">
              <a:lnSpc>
                <a:spcPct val="115000"/>
              </a:lnSpc>
              <a:buNone/>
              <a:tabLst>
                <a:tab pos="5886450" algn="r"/>
              </a:tabLst>
            </a:pPr>
            <a:r>
              <a:rPr lang="ar-IQ" dirty="0">
                <a:solidFill>
                  <a:schemeClr val="tx1"/>
                </a:solidFill>
                <a:ea typeface="Calibri"/>
                <a:cs typeface="Simplified Arabic"/>
              </a:rPr>
              <a:t>يقول شيرتزر وستون : ان العالم يشهد انفجارا معرفيا هائلا وهكذا اصبح التقدم العلمي والتكنولوجي يحقق في عشر سنوات ما كان يحققه في خمسين سنه </a:t>
            </a:r>
            <a:r>
              <a:rPr lang="ar-IQ" dirty="0" smtClean="0">
                <a:solidFill>
                  <a:schemeClr val="tx1"/>
                </a:solidFill>
                <a:ea typeface="Calibri"/>
                <a:cs typeface="Simplified Arabic"/>
              </a:rPr>
              <a:t>.</a:t>
            </a:r>
            <a:endParaRPr lang="en-US" sz="2000" dirty="0">
              <a:solidFill>
                <a:schemeClr val="tx1"/>
              </a:solidFill>
              <a:ea typeface="Calibri"/>
              <a:cs typeface="Arial"/>
            </a:endParaRPr>
          </a:p>
        </p:txBody>
      </p:sp>
    </p:spTree>
    <p:extLst>
      <p:ext uri="{BB962C8B-B14F-4D97-AF65-F5344CB8AC3E}">
        <p14:creationId xmlns:p14="http://schemas.microsoft.com/office/powerpoint/2010/main" val="392789936"/>
      </p:ext>
    </p:extLst>
  </p:cSld>
  <p:clrMapOvr>
    <a:masterClrMapping/>
  </p:clrMapOvr>
  <mc:AlternateContent xmlns:mc="http://schemas.openxmlformats.org/markup-compatibility/2006" xmlns:p14="http://schemas.microsoft.com/office/powerpoint/2010/main">
    <mc:Choice Requires="p14">
      <p:transition spd="slow" p14:dur="45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661648" cy="6336704"/>
          </a:xfrm>
        </p:spPr>
        <p:txBody>
          <a:bodyPr>
            <a:normAutofit lnSpcReduction="10000"/>
          </a:bodyPr>
          <a:lstStyle/>
          <a:p>
            <a:pPr marL="182880" lvl="0" indent="0" algn="just">
              <a:lnSpc>
                <a:spcPct val="115000"/>
              </a:lnSpc>
              <a:buNone/>
              <a:tabLst>
                <a:tab pos="5886450" algn="r"/>
              </a:tabLst>
            </a:pPr>
            <a:r>
              <a:rPr lang="ar-IQ" sz="2400" dirty="0">
                <a:solidFill>
                  <a:schemeClr val="tx1"/>
                </a:solidFill>
                <a:ea typeface="Calibri"/>
                <a:cs typeface="Simplified Arabic"/>
              </a:rPr>
              <a:t>ومن اهم معالم التقدم العلمي والتكنولوجي ما يلي :</a:t>
            </a:r>
            <a:endParaRPr lang="en-US" sz="2400" dirty="0">
              <a:solidFill>
                <a:schemeClr val="tx1"/>
              </a:solidFill>
              <a:ea typeface="Calibri"/>
              <a:cs typeface="Arial"/>
            </a:endParaRPr>
          </a:p>
          <a:p>
            <a:pPr marL="0" lvl="0" indent="0" algn="just">
              <a:lnSpc>
                <a:spcPct val="115000"/>
              </a:lnSpc>
              <a:buNone/>
              <a:tabLst>
                <a:tab pos="5886450" algn="r"/>
              </a:tabLst>
            </a:pPr>
            <a:r>
              <a:rPr lang="ar-IQ" sz="2400" dirty="0" smtClean="0">
                <a:solidFill>
                  <a:schemeClr val="tx1"/>
                </a:solidFill>
                <a:ea typeface="Calibri"/>
                <a:cs typeface="Simplified Arabic"/>
              </a:rPr>
              <a:t>1. زيادة </a:t>
            </a:r>
            <a:r>
              <a:rPr lang="ar-IQ" sz="2400" dirty="0">
                <a:solidFill>
                  <a:schemeClr val="tx1"/>
                </a:solidFill>
                <a:ea typeface="Calibri"/>
                <a:cs typeface="Simplified Arabic"/>
              </a:rPr>
              <a:t>المخترعات الجديدة .</a:t>
            </a:r>
            <a:endParaRPr lang="en-US" sz="2400" dirty="0">
              <a:solidFill>
                <a:schemeClr val="tx1"/>
              </a:solidFill>
              <a:ea typeface="Calibri"/>
              <a:cs typeface="Arial"/>
            </a:endParaRPr>
          </a:p>
          <a:p>
            <a:pPr lvl="0" algn="just">
              <a:lnSpc>
                <a:spcPct val="115000"/>
              </a:lnSpc>
              <a:buFont typeface="+mj-lt"/>
              <a:buAutoNum type="arabicPeriod"/>
              <a:tabLst>
                <a:tab pos="5886450" algn="r"/>
              </a:tabLst>
            </a:pPr>
            <a:r>
              <a:rPr lang="ar-IQ" sz="2400" dirty="0" smtClean="0">
                <a:solidFill>
                  <a:schemeClr val="tx1"/>
                </a:solidFill>
                <a:ea typeface="Calibri"/>
                <a:cs typeface="Simplified Arabic"/>
              </a:rPr>
              <a:t>2. دخول </a:t>
            </a:r>
            <a:r>
              <a:rPr lang="ar-IQ" sz="2400" dirty="0">
                <a:solidFill>
                  <a:schemeClr val="tx1"/>
                </a:solidFill>
                <a:ea typeface="Calibri"/>
                <a:cs typeface="Simplified Arabic"/>
              </a:rPr>
              <a:t>الراديو والتلفزيون في كل بيت .</a:t>
            </a:r>
            <a:endParaRPr lang="en-US" sz="2400" dirty="0">
              <a:solidFill>
                <a:schemeClr val="tx1"/>
              </a:solidFill>
              <a:ea typeface="Calibri"/>
              <a:cs typeface="Arial"/>
            </a:endParaRPr>
          </a:p>
          <a:p>
            <a:pPr marL="0" lvl="0" indent="0" algn="just">
              <a:lnSpc>
                <a:spcPct val="115000"/>
              </a:lnSpc>
              <a:buNone/>
              <a:tabLst>
                <a:tab pos="5886450" algn="r"/>
              </a:tabLst>
            </a:pPr>
            <a:r>
              <a:rPr lang="ar-IQ" sz="2400" dirty="0" smtClean="0">
                <a:solidFill>
                  <a:schemeClr val="tx1"/>
                </a:solidFill>
                <a:ea typeface="Calibri"/>
                <a:cs typeface="Simplified Arabic"/>
              </a:rPr>
              <a:t>3. تغير </a:t>
            </a:r>
            <a:r>
              <a:rPr lang="ar-IQ" sz="2400" dirty="0">
                <a:solidFill>
                  <a:schemeClr val="tx1"/>
                </a:solidFill>
                <a:ea typeface="Calibri"/>
                <a:cs typeface="Simplified Arabic"/>
              </a:rPr>
              <a:t>الاتجاهات والقيم والاخلاقيات واسلوب الحياة </a:t>
            </a:r>
            <a:endParaRPr lang="en-US" sz="2400" dirty="0">
              <a:solidFill>
                <a:schemeClr val="tx1"/>
              </a:solidFill>
              <a:ea typeface="Calibri"/>
              <a:cs typeface="Arial"/>
            </a:endParaRPr>
          </a:p>
          <a:p>
            <a:pPr marL="0" lvl="0" indent="0" algn="just">
              <a:lnSpc>
                <a:spcPct val="115000"/>
              </a:lnSpc>
              <a:buNone/>
              <a:tabLst>
                <a:tab pos="5886450" algn="r"/>
              </a:tabLst>
            </a:pPr>
            <a:r>
              <a:rPr lang="ar-IQ" sz="2400" dirty="0" smtClean="0">
                <a:solidFill>
                  <a:schemeClr val="tx1"/>
                </a:solidFill>
                <a:ea typeface="Calibri"/>
                <a:cs typeface="Simplified Arabic"/>
              </a:rPr>
              <a:t>4. تغير </a:t>
            </a:r>
            <a:r>
              <a:rPr lang="ar-IQ" sz="2400" dirty="0">
                <a:solidFill>
                  <a:schemeClr val="tx1"/>
                </a:solidFill>
                <a:ea typeface="Calibri"/>
                <a:cs typeface="Simplified Arabic"/>
              </a:rPr>
              <a:t>النظام التربوي والكيان الاقتصادي المهني .</a:t>
            </a:r>
            <a:endParaRPr lang="en-US" sz="2400" dirty="0">
              <a:solidFill>
                <a:schemeClr val="tx1"/>
              </a:solidFill>
              <a:ea typeface="Calibri"/>
              <a:cs typeface="Arial"/>
            </a:endParaRPr>
          </a:p>
          <a:p>
            <a:pPr marL="0" lvl="0" indent="0" algn="just">
              <a:lnSpc>
                <a:spcPct val="115000"/>
              </a:lnSpc>
              <a:buNone/>
              <a:tabLst>
                <a:tab pos="5886450" algn="r"/>
              </a:tabLst>
            </a:pPr>
            <a:r>
              <a:rPr lang="ar-IQ" sz="2400" dirty="0" smtClean="0">
                <a:solidFill>
                  <a:schemeClr val="tx1"/>
                </a:solidFill>
                <a:ea typeface="Calibri"/>
                <a:cs typeface="Simplified Arabic"/>
              </a:rPr>
              <a:t>5. زيادة </a:t>
            </a:r>
            <a:r>
              <a:rPr lang="ar-IQ" sz="2400" dirty="0">
                <a:solidFill>
                  <a:schemeClr val="tx1"/>
                </a:solidFill>
                <a:ea typeface="Calibri"/>
                <a:cs typeface="Simplified Arabic"/>
              </a:rPr>
              <a:t>الحاجة الى اعداد صفوة ممتازة من العلماء لضمان اطراد التقدم العلمي والتكنولوجي.</a:t>
            </a:r>
            <a:endParaRPr lang="en-US" sz="2400" dirty="0">
              <a:solidFill>
                <a:schemeClr val="tx1"/>
              </a:solidFill>
              <a:ea typeface="Calibri"/>
              <a:cs typeface="Arial"/>
            </a:endParaRPr>
          </a:p>
          <a:p>
            <a:pPr marL="0" lvl="0" indent="0" algn="just">
              <a:lnSpc>
                <a:spcPct val="115000"/>
              </a:lnSpc>
              <a:buNone/>
              <a:tabLst>
                <a:tab pos="5886450" algn="r"/>
              </a:tabLst>
            </a:pPr>
            <a:r>
              <a:rPr lang="ar-IQ" sz="2400" dirty="0" smtClean="0">
                <a:solidFill>
                  <a:schemeClr val="tx1"/>
                </a:solidFill>
                <a:ea typeface="Calibri"/>
                <a:cs typeface="Simplified Arabic"/>
              </a:rPr>
              <a:t>6. زيادة </a:t>
            </a:r>
            <a:r>
              <a:rPr lang="ar-IQ" sz="2400" dirty="0">
                <a:solidFill>
                  <a:schemeClr val="tx1"/>
                </a:solidFill>
                <a:ea typeface="Calibri"/>
                <a:cs typeface="Simplified Arabic"/>
              </a:rPr>
              <a:t>التطلع الى المستقبل والتخطيط له </a:t>
            </a:r>
            <a:r>
              <a:rPr lang="ar-IQ" sz="2400" dirty="0" smtClean="0">
                <a:solidFill>
                  <a:schemeClr val="tx1"/>
                </a:solidFill>
                <a:ea typeface="Calibri"/>
                <a:cs typeface="Simplified Arabic"/>
              </a:rPr>
              <a:t>.</a:t>
            </a:r>
          </a:p>
          <a:p>
            <a:pPr lvl="0" algn="just">
              <a:lnSpc>
                <a:spcPct val="115000"/>
              </a:lnSpc>
              <a:buFont typeface="+mj-lt"/>
              <a:buAutoNum type="arabicPeriod"/>
              <a:tabLst>
                <a:tab pos="5886450" algn="r"/>
              </a:tabLst>
            </a:pPr>
            <a:endParaRPr lang="ar-IQ" sz="2400" dirty="0">
              <a:solidFill>
                <a:schemeClr val="tx1"/>
              </a:solidFill>
              <a:ea typeface="Calibri"/>
              <a:cs typeface="Simplified Arabic"/>
            </a:endParaRPr>
          </a:p>
          <a:p>
            <a:pPr marL="0" lvl="0" indent="0">
              <a:buNone/>
            </a:pPr>
            <a:r>
              <a:rPr lang="ar-IQ" sz="2400" b="1" dirty="0" smtClean="0">
                <a:solidFill>
                  <a:schemeClr val="tx1"/>
                </a:solidFill>
              </a:rPr>
              <a:t>* تطور </a:t>
            </a:r>
            <a:r>
              <a:rPr lang="ar-IQ" sz="2400" b="1" dirty="0">
                <a:solidFill>
                  <a:schemeClr val="tx1"/>
                </a:solidFill>
              </a:rPr>
              <a:t>التعليم ومفاهيمه :</a:t>
            </a:r>
            <a:endParaRPr lang="en-US" sz="2400" dirty="0">
              <a:solidFill>
                <a:schemeClr val="tx1"/>
              </a:solidFill>
            </a:endParaRPr>
          </a:p>
          <a:p>
            <a:pPr marL="0" indent="0" algn="just">
              <a:buNone/>
            </a:pPr>
            <a:r>
              <a:rPr lang="ar-IQ" sz="2400" dirty="0">
                <a:solidFill>
                  <a:schemeClr val="tx1"/>
                </a:solidFill>
              </a:rPr>
              <a:t>لقد تطور التعليم وتطورت مفاهيمه ففيما مضى كان المعلم والمتعلم او الاستاذ والطالب يتعاملون وجها لوجه في اعداد قليله ومصادر المعرفة والمراجع قليلة وكان المدرس يهتم بنقل التراث وبالمادة العلمية يلقنها للتلاميذ وكانت البحوث التربوية والنفسية محدودة </a:t>
            </a:r>
            <a:r>
              <a:rPr lang="ar-IQ" sz="2400" dirty="0" smtClean="0">
                <a:solidFill>
                  <a:schemeClr val="tx1"/>
                </a:solidFill>
              </a:rPr>
              <a:t>.والان </a:t>
            </a:r>
            <a:r>
              <a:rPr lang="ar-IQ" sz="2400" dirty="0">
                <a:solidFill>
                  <a:schemeClr val="tx1"/>
                </a:solidFill>
              </a:rPr>
              <a:t>تطور التعليم وتطورت مفاهيمه وتعددت اساليبه وطرقه ومناهجه والانشطة التي تتضمنها .</a:t>
            </a:r>
            <a:endParaRPr lang="en-US" sz="2400" dirty="0">
              <a:solidFill>
                <a:schemeClr val="tx1"/>
              </a:solidFill>
            </a:endParaRPr>
          </a:p>
          <a:p>
            <a:pPr lvl="0" algn="just">
              <a:lnSpc>
                <a:spcPct val="115000"/>
              </a:lnSpc>
              <a:buFont typeface="+mj-lt"/>
              <a:buAutoNum type="arabicPeriod"/>
              <a:tabLst>
                <a:tab pos="5886450" algn="r"/>
              </a:tabLst>
            </a:pPr>
            <a:endParaRPr lang="en-US" sz="1000" dirty="0">
              <a:solidFill>
                <a:schemeClr val="tx1"/>
              </a:solidFill>
              <a:ea typeface="Calibri"/>
              <a:cs typeface="Arial"/>
            </a:endParaRPr>
          </a:p>
          <a:p>
            <a:pPr marL="0" lvl="0" indent="0">
              <a:buNone/>
            </a:pPr>
            <a:endParaRPr lang="ar-IQ" sz="1500" dirty="0">
              <a:solidFill>
                <a:schemeClr val="tx1"/>
              </a:solidFill>
            </a:endParaRPr>
          </a:p>
          <a:p>
            <a:pPr marL="0" indent="0">
              <a:buNone/>
            </a:pPr>
            <a:endParaRPr lang="ar-IQ" dirty="0">
              <a:solidFill>
                <a:schemeClr val="tx1"/>
              </a:solidFill>
            </a:endParaRPr>
          </a:p>
        </p:txBody>
      </p:sp>
    </p:spTree>
    <p:extLst>
      <p:ext uri="{BB962C8B-B14F-4D97-AF65-F5344CB8AC3E}">
        <p14:creationId xmlns:p14="http://schemas.microsoft.com/office/powerpoint/2010/main" val="834705933"/>
      </p:ext>
    </p:extLst>
  </p:cSld>
  <p:clrMapOvr>
    <a:masterClrMapping/>
  </p:clrMapOvr>
  <mc:AlternateContent xmlns:mc="http://schemas.openxmlformats.org/markup-compatibility/2006" xmlns:p14="http://schemas.microsoft.com/office/powerpoint/2010/main">
    <mc:Choice Requires="p14">
      <p:transition spd="slow" p14:dur="40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32656"/>
            <a:ext cx="8229600" cy="5966123"/>
          </a:xfrm>
        </p:spPr>
        <p:txBody>
          <a:bodyPr>
            <a:normAutofit/>
          </a:bodyPr>
          <a:lstStyle/>
          <a:p>
            <a:pPr marL="0" lvl="0" indent="0" algn="just">
              <a:lnSpc>
                <a:spcPct val="115000"/>
              </a:lnSpc>
              <a:buNone/>
              <a:tabLst>
                <a:tab pos="5886450" algn="r"/>
              </a:tabLst>
            </a:pPr>
            <a:r>
              <a:rPr lang="ar-IQ" b="1" dirty="0" smtClean="0">
                <a:solidFill>
                  <a:schemeClr val="tx1"/>
                </a:solidFill>
                <a:ea typeface="Calibri"/>
                <a:cs typeface="Simplified Arabic"/>
              </a:rPr>
              <a:t>* عصر </a:t>
            </a:r>
            <a:r>
              <a:rPr lang="ar-IQ" b="1" dirty="0">
                <a:solidFill>
                  <a:schemeClr val="tx1"/>
                </a:solidFill>
                <a:ea typeface="Calibri"/>
                <a:cs typeface="Simplified Arabic"/>
              </a:rPr>
              <a:t>القلق :</a:t>
            </a:r>
            <a:endParaRPr lang="en-US" sz="2000" dirty="0">
              <a:solidFill>
                <a:schemeClr val="tx1"/>
              </a:solidFill>
              <a:ea typeface="Calibri"/>
              <a:cs typeface="Arial"/>
            </a:endParaRPr>
          </a:p>
          <a:p>
            <a:pPr marL="114300" indent="0" algn="just">
              <a:lnSpc>
                <a:spcPct val="115000"/>
              </a:lnSpc>
              <a:buNone/>
              <a:tabLst>
                <a:tab pos="5886450" algn="r"/>
              </a:tabLst>
            </a:pPr>
            <a:r>
              <a:rPr lang="ar-IQ" dirty="0">
                <a:solidFill>
                  <a:schemeClr val="tx1"/>
                </a:solidFill>
                <a:ea typeface="Calibri"/>
                <a:cs typeface="Simplified Arabic"/>
              </a:rPr>
              <a:t>نحن نعيش في عصر يطلق عليه الان عصر القلق : ونسمع الان عن مصطلح (امراض الحضارة) ان المجتمع المعاصر ملئ بالصراعات والمطامع ومشكلات المدنية وعلي سبيل المثال كان الناس فيما مضى يركبون الدواب وهم راضون والان لديهم السيارات والطائرات ولكنهم غير راضين ويتطلعون الى الاسرع حتى الصاروخ ومركب الفضاء </a:t>
            </a:r>
            <a:r>
              <a:rPr lang="ar-IQ" dirty="0" smtClean="0">
                <a:solidFill>
                  <a:schemeClr val="tx1"/>
                </a:solidFill>
                <a:ea typeface="Calibri"/>
                <a:cs typeface="Simplified Arabic"/>
              </a:rPr>
              <a:t>،و</a:t>
            </a:r>
            <a:r>
              <a:rPr lang="ar-IQ" dirty="0" smtClean="0">
                <a:solidFill>
                  <a:schemeClr val="tx1"/>
                </a:solidFill>
                <a:effectLst/>
                <a:ea typeface="Calibri"/>
                <a:cs typeface="Simplified Arabic"/>
              </a:rPr>
              <a:t>ان الكثيرين في المجتمع الحديث يعانون من القلق  والمشكلات التي تظهر الحاجة الى خدمات الارشاد العلاجي في مجال الشخصية ومشكلاتها . </a:t>
            </a:r>
            <a:endParaRPr lang="ar-IQ" dirty="0">
              <a:solidFill>
                <a:schemeClr val="tx1"/>
              </a:solidFill>
            </a:endParaRPr>
          </a:p>
        </p:txBody>
      </p:sp>
    </p:spTree>
    <p:extLst>
      <p:ext uri="{BB962C8B-B14F-4D97-AF65-F5344CB8AC3E}">
        <p14:creationId xmlns:p14="http://schemas.microsoft.com/office/powerpoint/2010/main" val="2942497868"/>
      </p:ext>
    </p:extLst>
  </p:cSld>
  <p:clrMapOvr>
    <a:masterClrMapping/>
  </p:clrMapOvr>
  <mc:AlternateContent xmlns:mc="http://schemas.openxmlformats.org/markup-compatibility/2006" xmlns:p14="http://schemas.microsoft.com/office/powerpoint/2010/main">
    <mc:Choice Requires="p14">
      <p:transition spd="slow" p14:dur="3750">
        <p14:prism dir="r"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20680"/>
          </a:xfrm>
        </p:spPr>
        <p:txBody>
          <a:bodyPr>
            <a:normAutofit/>
          </a:bodyPr>
          <a:lstStyle/>
          <a:p>
            <a:pPr lvl="0" algn="just">
              <a:lnSpc>
                <a:spcPct val="115000"/>
              </a:lnSpc>
              <a:buBlip>
                <a:blip r:embed="rId2"/>
              </a:buBlip>
              <a:tabLst>
                <a:tab pos="5886450" algn="r"/>
              </a:tabLst>
            </a:pPr>
            <a:r>
              <a:rPr lang="ar-IQ" dirty="0" smtClean="0">
                <a:solidFill>
                  <a:schemeClr val="tx1"/>
                </a:solidFill>
                <a:effectLst/>
                <a:latin typeface="Simplified Arabic"/>
                <a:ea typeface="Calibri"/>
                <a:cs typeface="PT Bold Heading"/>
              </a:rPr>
              <a:t>اهداف العملية الارشادية :</a:t>
            </a:r>
            <a:endParaRPr lang="en-US" sz="2000" dirty="0">
              <a:solidFill>
                <a:schemeClr val="tx1"/>
              </a:solidFill>
              <a:ea typeface="Calibri"/>
              <a:cs typeface="Arial"/>
            </a:endParaRPr>
          </a:p>
          <a:p>
            <a:pPr lvl="0" algn="just">
              <a:lnSpc>
                <a:spcPct val="115000"/>
              </a:lnSpc>
              <a:buFont typeface="Symbol"/>
              <a:buChar char=""/>
              <a:tabLst>
                <a:tab pos="5886450" algn="r"/>
              </a:tabLst>
            </a:pPr>
            <a:r>
              <a:rPr lang="ar-IQ" b="1" dirty="0">
                <a:solidFill>
                  <a:schemeClr val="tx1"/>
                </a:solidFill>
                <a:ea typeface="Calibri"/>
                <a:cs typeface="Simplified Arabic"/>
              </a:rPr>
              <a:t>تحقيق الذات :</a:t>
            </a:r>
            <a:endParaRPr lang="en-US" sz="2000" dirty="0">
              <a:solidFill>
                <a:schemeClr val="tx1"/>
              </a:solidFill>
              <a:ea typeface="Calibri"/>
              <a:cs typeface="Arial"/>
            </a:endParaRPr>
          </a:p>
          <a:p>
            <a:pPr marL="114300" indent="0" algn="just">
              <a:lnSpc>
                <a:spcPct val="115000"/>
              </a:lnSpc>
              <a:buNone/>
              <a:tabLst>
                <a:tab pos="5886450" algn="r"/>
              </a:tabLst>
            </a:pPr>
            <a:r>
              <a:rPr lang="ar-IQ" dirty="0">
                <a:solidFill>
                  <a:schemeClr val="tx1"/>
                </a:solidFill>
                <a:ea typeface="Calibri"/>
                <a:cs typeface="Simplified Arabic"/>
              </a:rPr>
              <a:t>لا شك ان الهدف الرئيسي للإرشاد هو العمل مع الفرد لتحقيق الذات . والعمل مع الفرد يقصد به العمل معه حسب حالته سواء كان عاديا او متفوقا او ضعيف العقل او متأخرا دراسيا او متفوقا او جانحا ومساعدته في تحقيق ذاته الى درجة يستطيع فيها ان ينظر الى نفسه فيرضى عما ينظر اليه ويقول كارل روجرز ان الفرد لديه دافع اساسي يوجه سلوكه وهو دافع تحقيق الذات ونتيجة لوجود هذا الدافع فان الفرد لديه استعداد دائم لتنمية فهم ذاته ومعرفة وفهم وتحليل نفسه وفهم استعداداته وامكاناته اي تقييم نفسه وتقويمها وتوجيه ذاته ويتضمن ذلك ( تنمية بصيرة العميل ) ويركز الارشاد النفسي غير المباشر او الممركز حول العميل او الممركز حول الذات على تحقيق الذات الى اقصى درجة ممكنة .</a:t>
            </a:r>
            <a:endParaRPr lang="en-US" sz="2000" dirty="0">
              <a:solidFill>
                <a:schemeClr val="tx1"/>
              </a:solidFill>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3900372843"/>
      </p:ext>
    </p:extLst>
  </p:cSld>
  <p:clrMapOvr>
    <a:masterClrMapping/>
  </p:clrMapOvr>
  <mc:AlternateContent xmlns:mc="http://schemas.openxmlformats.org/markup-compatibility/2006" xmlns:p14="http://schemas.microsoft.com/office/powerpoint/2010/main">
    <mc:Choice Requires="p14">
      <p:transition spd="slow" p14:dur="35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95</TotalTime>
  <Words>1233</Words>
  <Application>Microsoft Office PowerPoint</Application>
  <PresentationFormat>عرض على الشاشة (3:4)‏</PresentationFormat>
  <Paragraphs>62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شكل موجة</vt:lpstr>
      <vt:lpstr> لمحة تاريخة عن نشأة الارشاد النفسي معنى مفهــــــوم الارشـــاد الـــــنفسي مبررات الحاجة الـــى الارشاد النفسي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icc</cp:lastModifiedBy>
  <cp:revision>29</cp:revision>
  <dcterms:created xsi:type="dcterms:W3CDTF">2018-09-24T14:37:09Z</dcterms:created>
  <dcterms:modified xsi:type="dcterms:W3CDTF">2018-10-24T07:16:26Z</dcterms:modified>
</cp:coreProperties>
</file>